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3" r:id="rId7"/>
    <p:sldId id="275" r:id="rId8"/>
    <p:sldId id="270" r:id="rId9"/>
    <p:sldId id="260" r:id="rId10"/>
    <p:sldId id="276" r:id="rId11"/>
    <p:sldId id="261" r:id="rId12"/>
    <p:sldId id="263" r:id="rId13"/>
    <p:sldId id="278" r:id="rId14"/>
    <p:sldId id="279" r:id="rId15"/>
    <p:sldId id="277" r:id="rId16"/>
    <p:sldId id="280" r:id="rId17"/>
    <p:sldId id="265" r:id="rId18"/>
    <p:sldId id="264" r:id="rId19"/>
    <p:sldId id="266" r:id="rId20"/>
    <p:sldId id="26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FE8C-A286-4A7E-BBFC-9F2902C6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4C0A4-2E67-4AA7-92AC-30B60514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21808-A9A2-44EB-A59C-C76201C7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CDFC3-C739-4D91-9F0D-D4FC0A4F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1A719-EA83-4EA5-BFC7-2CD3EEC0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EA0EF7-85B4-455B-88CB-F428DB03B8D8}"/>
              </a:ext>
            </a:extLst>
          </p:cNvPr>
          <p:cNvSpPr/>
          <p:nvPr userDrawn="1"/>
        </p:nvSpPr>
        <p:spPr>
          <a:xfrm>
            <a:off x="123825" y="104775"/>
            <a:ext cx="11963400" cy="6677025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03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6DDDE-DA11-4553-AD2A-E7AFE83A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D53755-054D-496E-B88D-33B940EFF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BCC14-34C4-4A8C-AA1F-616DE4CF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53C7E-814A-4BF5-876A-0477CD9B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31590-0AEF-4510-A649-A5CD2840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7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55995-1E4C-460F-85AF-7E22FDED8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09C8-EE53-4559-BE4A-A46D6936B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8A14E-DEA7-464B-B5DD-FB293049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099F7-043C-4B2F-B3CD-E95B2CDE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496A9-95EF-44A1-A40F-0F9079F9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4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BC3EA12-DDCC-4668-840A-70A948C71860}"/>
              </a:ext>
            </a:extLst>
          </p:cNvPr>
          <p:cNvSpPr/>
          <p:nvPr userDrawn="1"/>
        </p:nvSpPr>
        <p:spPr>
          <a:xfrm flipH="1">
            <a:off x="-2" y="0"/>
            <a:ext cx="12192001" cy="6858000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B2B79A-0B5B-4024-9EEF-31F8B3CF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5FE1F-BBCA-4D0A-B858-75779BD1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41E53-5596-4738-B7E6-4FEBB6C6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9C663-F579-4614-9E5D-D19D3935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A3FFE-AF94-4219-93CD-F0AE4473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41C4B7-6B7B-4863-82BF-BA987D5B435C}"/>
              </a:ext>
            </a:extLst>
          </p:cNvPr>
          <p:cNvSpPr/>
          <p:nvPr userDrawn="1"/>
        </p:nvSpPr>
        <p:spPr>
          <a:xfrm>
            <a:off x="123825" y="104775"/>
            <a:ext cx="11963400" cy="667702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66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3B10-289B-46A8-9B83-3B32D336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49F86-B5B4-4AEB-BC66-6ADF6B5E0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96041-7844-4388-B4D5-01B79E7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0192B-86D8-4D6E-B33B-5A95543D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B65D9-7E3A-4377-8197-36D1F389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5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F5A89-889D-4C77-BB1F-BFAE933C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BAAD5-A6C1-4EAA-A7E8-D323C6B07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D6177C-47B2-4F2E-AE19-285C115E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969D1-E8CB-4BF2-A03E-3D9A7FBB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B0EB7-6679-4CD1-8406-D25D1542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4CEE1-444B-48F4-B511-1E11FF51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2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75173-73E4-4D64-9FCB-527DA7CE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67C0C-EEF9-4372-A24C-1832C89A8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DA829D-E240-4B3D-9C0E-411FA98EC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17B447-4B22-43EB-9EE0-D92D77B2B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C1D3DE-D0C8-4527-9D05-56570F221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FD751-06EF-4093-ACDD-65E984BA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A3A173-2ACC-4643-9BE3-00BF8B79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444DE0-DA68-4878-BC02-B30F22FA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25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5867A-B625-4D52-86B3-1752E994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826E16-F23F-4D90-87AA-00BA097D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FC7A53-C5A1-4A72-AF9E-562C2E21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39949E-8959-4DEC-BC91-604EAFC1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1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D188AA-AE0B-430A-AB40-E787ED93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9B246F-F5DD-48F0-9A5E-E0E39B84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96C4B-5DE0-4687-9137-E36ADF4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2FFDE6-453B-4D64-BAF7-A2B686D1D8AB}"/>
              </a:ext>
            </a:extLst>
          </p:cNvPr>
          <p:cNvSpPr/>
          <p:nvPr userDrawn="1"/>
        </p:nvSpPr>
        <p:spPr>
          <a:xfrm>
            <a:off x="0" y="1285875"/>
            <a:ext cx="12192000" cy="4305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2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48409-E717-4CA9-8A2E-216A19B5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912B-88A1-4E08-AB5F-34B948A17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DD36B-D1D6-4C67-821C-0AE967E9C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671E5D-B46C-4433-856F-FC1DB80D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C478C2-55AF-4C10-9C69-0BBA1080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8907A5-0D25-4297-8597-EA4C567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2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E697F-1FE4-46A5-BA6A-F14A819C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7B83B5-7FBB-4C82-AAD5-B738FE870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DBCDF0-7968-409E-92DD-041A65C9B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F0173-2ACD-49EE-90E9-778018EA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8FCB6-142B-4B8C-B814-BC9C24F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8BFE9-3626-41F8-A309-C8450FEB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D685FA-B3A6-453A-B679-06B7B9CB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2B38E-AB0F-452F-92FD-9C271AA54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F9AE4-D324-431A-8FE2-B0E055DA2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B64D-CE9B-47FF-BFE8-AD97EF0853D4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4EC1B-9D09-4807-A3B4-3BE0712EB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05DF1-97D0-4513-90F6-589E30A88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9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BF47AD-9C3E-4AA5-80C7-7EBBA716C7A9}"/>
              </a:ext>
            </a:extLst>
          </p:cNvPr>
          <p:cNvSpPr txBox="1"/>
          <p:nvPr/>
        </p:nvSpPr>
        <p:spPr>
          <a:xfrm>
            <a:off x="3958264" y="2324100"/>
            <a:ext cx="42867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파고다 인강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/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극성수기 신규매체 제안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2499-F95E-4CDB-AFED-CD31EA806E11}"/>
              </a:ext>
            </a:extLst>
          </p:cNvPr>
          <p:cNvSpPr txBox="1"/>
          <p:nvPr/>
        </p:nvSpPr>
        <p:spPr>
          <a:xfrm>
            <a:off x="5735872" y="5572125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2019. 10. 17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5CCB8-37F1-4A19-ADAB-169A51039AF6}"/>
              </a:ext>
            </a:extLst>
          </p:cNvPr>
          <p:cNvSpPr txBox="1"/>
          <p:nvPr/>
        </p:nvSpPr>
        <p:spPr>
          <a:xfrm>
            <a:off x="5269494" y="6000750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By 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더블트리인터랙티브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82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5149316" y="1170390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오디언스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E812-D18E-4728-B9E2-8909661751DA}"/>
              </a:ext>
            </a:extLst>
          </p:cNvPr>
          <p:cNvSpPr txBox="1"/>
          <p:nvPr/>
        </p:nvSpPr>
        <p:spPr>
          <a:xfrm>
            <a:off x="4472718" y="1870105"/>
            <a:ext cx="326563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오디언스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 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(Audience Targeting)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노출지면 예시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DC463C-E0C6-4C8E-8B07-7217F4D6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09" y="2515478"/>
            <a:ext cx="3888928" cy="291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17B828-18AA-4F07-BD5A-ADEC661DE08E}"/>
              </a:ext>
            </a:extLst>
          </p:cNvPr>
          <p:cNvSpPr/>
          <p:nvPr/>
        </p:nvSpPr>
        <p:spPr>
          <a:xfrm>
            <a:off x="3528608" y="3972956"/>
            <a:ext cx="1484549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F5ECD-9D3E-4E0F-AA89-59355219E705}"/>
              </a:ext>
            </a:extLst>
          </p:cNvPr>
          <p:cNvSpPr txBox="1"/>
          <p:nvPr/>
        </p:nvSpPr>
        <p:spPr>
          <a:xfrm>
            <a:off x="3528608" y="4713441"/>
            <a:ext cx="1191353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PC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롤링보드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685D47-91A4-4B27-8A8C-1ABEE3F3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89" y="2515478"/>
            <a:ext cx="1449403" cy="3058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C9D103-4D4F-411F-939D-7D702DC0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651" y="2515478"/>
            <a:ext cx="1449403" cy="3058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7A22A-10C8-4909-BF41-5D449B449BED}"/>
              </a:ext>
            </a:extLst>
          </p:cNvPr>
          <p:cNvSpPr/>
          <p:nvPr/>
        </p:nvSpPr>
        <p:spPr>
          <a:xfrm>
            <a:off x="5275412" y="4001531"/>
            <a:ext cx="1628478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EE44E-F0F0-41AB-8E98-0241F2B96B2D}"/>
              </a:ext>
            </a:extLst>
          </p:cNvPr>
          <p:cNvSpPr txBox="1"/>
          <p:nvPr/>
        </p:nvSpPr>
        <p:spPr>
          <a:xfrm>
            <a:off x="5275412" y="4740613"/>
            <a:ext cx="1433406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MO M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브랜딩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BBFCC3-2FF4-4671-AC33-FDB66986054E}"/>
              </a:ext>
            </a:extLst>
          </p:cNvPr>
          <p:cNvSpPr/>
          <p:nvPr/>
        </p:nvSpPr>
        <p:spPr>
          <a:xfrm>
            <a:off x="7145487" y="3293506"/>
            <a:ext cx="1628478" cy="1519791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7A82BB-47A2-4A75-A420-A463D7C9CCE3}"/>
              </a:ext>
            </a:extLst>
          </p:cNvPr>
          <p:cNvSpPr txBox="1"/>
          <p:nvPr/>
        </p:nvSpPr>
        <p:spPr>
          <a:xfrm>
            <a:off x="7145487" y="4813297"/>
            <a:ext cx="1351652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MO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웹툰 </a:t>
            </a:r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빅배너</a:t>
            </a:r>
            <a:endParaRPr lang="ko-KR" altLang="en-US" sz="1000" b="0" spc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B5778-796E-40A3-A63D-573E91D168E1}"/>
              </a:ext>
            </a:extLst>
          </p:cNvPr>
          <p:cNvSpPr txBox="1"/>
          <p:nvPr/>
        </p:nvSpPr>
        <p:spPr>
          <a:xfrm>
            <a:off x="9312760" y="3293506"/>
            <a:ext cx="1954381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▶ 네이버 </a:t>
            </a:r>
            <a:r>
              <a:rPr lang="ko-KR" altLang="en-US" sz="11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오디언스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 노출지면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 M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브랜딩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</a:t>
            </a: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M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통합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</a:t>
            </a: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M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통합 네이티브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</a:t>
            </a: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M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통합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플러스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M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통합 동영상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M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웹툰 </a:t>
            </a:r>
            <a:r>
              <a:rPr lang="ko-KR" altLang="en-US" sz="11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빅배너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통합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PC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롤링보드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PC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롤링보드 네이티브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</a:t>
            </a: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PC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통합 </a:t>
            </a:r>
            <a:r>
              <a:rPr lang="ko-KR" altLang="en-US" sz="11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우측배너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_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뉴스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연예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스포츠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PC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통합 동영상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- PCM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동영상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5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초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412285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E0579F-D10C-4AC9-B7AA-E822B84207EF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ECBF2B-4AA3-4986-8DE8-51BEBC37CF53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69E810-C268-4472-A417-04A971201F6F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F43243-85DD-454B-95CF-9D9DC8AD8D98}"/>
              </a:ext>
            </a:extLst>
          </p:cNvPr>
          <p:cNvSpPr txBox="1"/>
          <p:nvPr/>
        </p:nvSpPr>
        <p:spPr>
          <a:xfrm>
            <a:off x="5258322" y="1170390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브랜딩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FFAD8-03FB-4390-9C35-6D7D84FD6B87}"/>
              </a:ext>
            </a:extLst>
          </p:cNvPr>
          <p:cNvSpPr txBox="1"/>
          <p:nvPr/>
        </p:nvSpPr>
        <p:spPr>
          <a:xfrm>
            <a:off x="2816049" y="1557983"/>
            <a:ext cx="6579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모바일의 각 섹션별로 노출되는 광고로 높은 주목도 확보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뉴스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연예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스포츠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경제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M 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웹툰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푸드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동영상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건강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책문화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부모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I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등의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각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섹션별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2~3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화면에 노출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PC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지면 대비 유의미한 유입 확보를 통해 높은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전환율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45ECA-B170-4D28-A518-3A7A7C02D90E}"/>
              </a:ext>
            </a:extLst>
          </p:cNvPr>
          <p:cNvSpPr txBox="1"/>
          <p:nvPr/>
        </p:nvSpPr>
        <p:spPr>
          <a:xfrm>
            <a:off x="5093975" y="2594005"/>
            <a:ext cx="2004075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브랜딩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노출지면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D45BDD-D691-4AAB-A876-347FB89E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78" y="3038475"/>
            <a:ext cx="161166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F31796-4099-4333-9D79-C50B1619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864" y="3038475"/>
            <a:ext cx="161166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EAE02F-F751-4E94-8ED0-8C1B5F2467DF}"/>
              </a:ext>
            </a:extLst>
          </p:cNvPr>
          <p:cNvSpPr/>
          <p:nvPr/>
        </p:nvSpPr>
        <p:spPr>
          <a:xfrm>
            <a:off x="3830923" y="4973080"/>
            <a:ext cx="1779302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677869-2DA2-4A6D-9318-F2B2E4FC43A5}"/>
              </a:ext>
            </a:extLst>
          </p:cNvPr>
          <p:cNvSpPr/>
          <p:nvPr/>
        </p:nvSpPr>
        <p:spPr>
          <a:xfrm>
            <a:off x="6588043" y="4561354"/>
            <a:ext cx="1779302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88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5172570" y="1170390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지면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ACDE8-C3D5-4831-A989-D8C04F500FA7}"/>
              </a:ext>
            </a:extLst>
          </p:cNvPr>
          <p:cNvSpPr txBox="1"/>
          <p:nvPr/>
        </p:nvSpPr>
        <p:spPr>
          <a:xfrm>
            <a:off x="2933080" y="1557983"/>
            <a:ext cx="6345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앱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(AOS, IOS),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시리즈 앱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상단에 노출되며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보상형 광고를 통해 유저의 다양한 액션 유도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젊은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층의 이용 비중은 물론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구매력 있는 코어 연령층의 비중이 높은 것으로 확인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또한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집중도가 높은 시간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장소에 컨텐츠를 소비하는 패턴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57D308-5EAB-473D-B384-8C37101A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3070907"/>
            <a:ext cx="4576763" cy="2435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CA8DA-564A-4075-8E4B-795FCE3F2DD0}"/>
              </a:ext>
            </a:extLst>
          </p:cNvPr>
          <p:cNvSpPr txBox="1"/>
          <p:nvPr/>
        </p:nvSpPr>
        <p:spPr>
          <a:xfrm>
            <a:off x="2139171" y="2589395"/>
            <a:ext cx="2098651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이용 연령층 및 성별 비율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E10F4F-4F1D-435D-A163-C7DFEC1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73" y="3069318"/>
            <a:ext cx="3316554" cy="2673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018468-1F9B-4DD4-A7E4-B341F72703F9}"/>
              </a:ext>
            </a:extLst>
          </p:cNvPr>
          <p:cNvSpPr txBox="1"/>
          <p:nvPr/>
        </p:nvSpPr>
        <p:spPr>
          <a:xfrm>
            <a:off x="7744886" y="2589395"/>
            <a:ext cx="203773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웹툰 컨텐츠를 소비하는 시간과 장소</a:t>
            </a:r>
          </a:p>
        </p:txBody>
      </p:sp>
    </p:spTree>
    <p:extLst>
      <p:ext uri="{BB962C8B-B14F-4D97-AF65-F5344CB8AC3E}">
        <p14:creationId xmlns:p14="http://schemas.microsoft.com/office/powerpoint/2010/main" val="98121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5172570" y="1170390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지면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D5FE2-94DA-4778-A88D-295F7DB65E29}"/>
              </a:ext>
            </a:extLst>
          </p:cNvPr>
          <p:cNvSpPr txBox="1"/>
          <p:nvPr/>
        </p:nvSpPr>
        <p:spPr>
          <a:xfrm>
            <a:off x="2057048" y="1557983"/>
            <a:ext cx="8097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 쿠키오븐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: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&amp;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시리즈에서 작품감상을 위해 필요한 결제수단인 쿠키를 활용한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성과기반의 목적 달성형 광고 상품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보상을 통해 컨텐츠 소비를 극대화 시키고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컨텐츠 소비가 증가함에 따라 쿠키 획득을 위한 광고 참여도 역시 증가하는 것으로 확인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9B55A8-91F7-47EA-858B-7D76B868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65" y="2348785"/>
            <a:ext cx="6940448" cy="42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8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5172570" y="1170390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지면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702BC-F0E2-4F9E-A821-C2213F77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28" y="2579494"/>
            <a:ext cx="3316259" cy="3495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D39A4-C603-45C0-B529-00B7DC17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50" y="2579494"/>
            <a:ext cx="5021597" cy="3495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3CCFBA-18DF-43A9-85C7-299C12AC3EE9}"/>
              </a:ext>
            </a:extLst>
          </p:cNvPr>
          <p:cNvSpPr txBox="1"/>
          <p:nvPr/>
        </p:nvSpPr>
        <p:spPr>
          <a:xfrm>
            <a:off x="2291748" y="2102833"/>
            <a:ext cx="2082622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&amp;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시리즈 상단의 이동경로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BF5B-F8AC-4D23-976D-6943F5E52FF4}"/>
              </a:ext>
            </a:extLst>
          </p:cNvPr>
          <p:cNvSpPr txBox="1"/>
          <p:nvPr/>
        </p:nvSpPr>
        <p:spPr>
          <a:xfrm>
            <a:off x="6848621" y="2102833"/>
            <a:ext cx="2852063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작품별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회차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목록 상단 및 웹툰 하단의 추가유입 경로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0B76D-3BB7-4230-8DC3-0EC14DFC9567}"/>
              </a:ext>
            </a:extLst>
          </p:cNvPr>
          <p:cNvSpPr/>
          <p:nvPr/>
        </p:nvSpPr>
        <p:spPr>
          <a:xfrm>
            <a:off x="1553755" y="2506717"/>
            <a:ext cx="2296792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861A28-CBE8-4DA1-832E-732155D21E42}"/>
              </a:ext>
            </a:extLst>
          </p:cNvPr>
          <p:cNvSpPr/>
          <p:nvPr/>
        </p:nvSpPr>
        <p:spPr>
          <a:xfrm>
            <a:off x="5700225" y="2887794"/>
            <a:ext cx="2296792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A7BAB4-BA16-417C-8CD3-30CB49C36BE6}"/>
              </a:ext>
            </a:extLst>
          </p:cNvPr>
          <p:cNvSpPr/>
          <p:nvPr/>
        </p:nvSpPr>
        <p:spPr>
          <a:xfrm>
            <a:off x="8560677" y="5041590"/>
            <a:ext cx="2296792" cy="762155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7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5172570" y="1170390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지면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2E69E0-7160-4645-987E-68173D2C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5" y="3057391"/>
            <a:ext cx="5998128" cy="27508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B47DF6-AF73-473F-8DB3-C70A994C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13" y="2919451"/>
            <a:ext cx="3567685" cy="325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9378A-E3DC-4487-9A3C-75224FDFE7C3}"/>
              </a:ext>
            </a:extLst>
          </p:cNvPr>
          <p:cNvSpPr txBox="1"/>
          <p:nvPr/>
        </p:nvSpPr>
        <p:spPr>
          <a:xfrm>
            <a:off x="2728151" y="2454357"/>
            <a:ext cx="1951175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배너 클릭 후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메인페이지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이동경로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DC679E-BBE2-47F4-8594-5EF2F89D5295}"/>
              </a:ext>
            </a:extLst>
          </p:cNvPr>
          <p:cNvSpPr/>
          <p:nvPr/>
        </p:nvSpPr>
        <p:spPr>
          <a:xfrm>
            <a:off x="4464735" y="4262712"/>
            <a:ext cx="2296792" cy="46867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CC4FC-06A5-4BBD-A4C5-B16C454B4561}"/>
              </a:ext>
            </a:extLst>
          </p:cNvPr>
          <p:cNvSpPr txBox="1"/>
          <p:nvPr/>
        </p:nvSpPr>
        <p:spPr>
          <a:xfrm>
            <a:off x="7939082" y="2454357"/>
            <a:ext cx="2473755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쿠키받기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버튼 클릭 후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광고 상세페이지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279522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4818973" y="6097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5172570" y="1170390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웹툰 지면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82AAA1-11BF-44FD-9BC3-3DCDF6A6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64" y="3167297"/>
            <a:ext cx="3895738" cy="2056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D78BB-1572-4D2C-9117-E1F524C1F7EA}"/>
              </a:ext>
            </a:extLst>
          </p:cNvPr>
          <p:cNvSpPr txBox="1"/>
          <p:nvPr/>
        </p:nvSpPr>
        <p:spPr>
          <a:xfrm>
            <a:off x="2083510" y="1557983"/>
            <a:ext cx="8044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앱 설치 및 실행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팔로우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등의 액션의 경우 고정단가 확인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특정목표 액션 달성의 경우 매체와의 협의를 통해 단가 산정 필요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 인강의 경우 회원가입 또는 강의 수강으로 액션 설정 가능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DD597-B6F2-4169-B1AB-4CA1BB3CAE2B}"/>
              </a:ext>
            </a:extLst>
          </p:cNvPr>
          <p:cNvSpPr/>
          <p:nvPr/>
        </p:nvSpPr>
        <p:spPr>
          <a:xfrm>
            <a:off x="609710" y="4684519"/>
            <a:ext cx="4179844" cy="615498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B5B75-6D86-412E-9391-8A5BD84B14B7}"/>
              </a:ext>
            </a:extLst>
          </p:cNvPr>
          <p:cNvSpPr txBox="1"/>
          <p:nvPr/>
        </p:nvSpPr>
        <p:spPr>
          <a:xfrm>
            <a:off x="2172886" y="2610022"/>
            <a:ext cx="1053495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유형별 단가 안내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14B0E-9D45-4ACF-89BF-C4D074C3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58" y="3167297"/>
            <a:ext cx="6336484" cy="273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15C47C-49FB-4B47-BA3D-54907DBE9429}"/>
              </a:ext>
            </a:extLst>
          </p:cNvPr>
          <p:cNvSpPr txBox="1"/>
          <p:nvPr/>
        </p:nvSpPr>
        <p:spPr>
          <a:xfrm>
            <a:off x="7756844" y="2610022"/>
            <a:ext cx="159851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CPA (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액션참여형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진행 예시</a:t>
            </a:r>
          </a:p>
        </p:txBody>
      </p:sp>
    </p:spTree>
    <p:extLst>
      <p:ext uri="{BB962C8B-B14F-4D97-AF65-F5344CB8AC3E}">
        <p14:creationId xmlns:p14="http://schemas.microsoft.com/office/powerpoint/2010/main" val="269487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65820-FAA7-411A-B428-E73A14982D90}"/>
              </a:ext>
            </a:extLst>
          </p:cNvPr>
          <p:cNvSpPr txBox="1"/>
          <p:nvPr/>
        </p:nvSpPr>
        <p:spPr>
          <a:xfrm>
            <a:off x="4681117" y="609774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성과가 검증된 네이티브 지면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6B6EE1-CF0B-42EF-B3CD-E3EE0C71EA10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1AB92E-D06E-4332-AEDA-8E644B270796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B90376-C2FB-4F36-AE8C-3E199CA8E327}"/>
              </a:ext>
            </a:extLst>
          </p:cNvPr>
          <p:cNvSpPr txBox="1"/>
          <p:nvPr/>
        </p:nvSpPr>
        <p:spPr>
          <a:xfrm>
            <a:off x="5756064" y="117039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타블라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CCED6-9343-486F-80C3-357B0D8D7D97}"/>
              </a:ext>
            </a:extLst>
          </p:cNvPr>
          <p:cNvSpPr txBox="1"/>
          <p:nvPr/>
        </p:nvSpPr>
        <p:spPr>
          <a:xfrm>
            <a:off x="1613854" y="1557983"/>
            <a:ext cx="8983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기사 또는 컨텐츠 사이에 노출되는 네이티브형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AD</a:t>
            </a: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다양한 네트워크 지면 중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가장 성과가 좋은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MSN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지면의 경우 익스플로러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사파리 등의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신규탭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클릭 시 기사와 함께 노출되어 높은 주목도 확보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C9F4C6-4042-4CB2-840A-9C593358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43" y="2327157"/>
            <a:ext cx="6480561" cy="40503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C4C2FC-8240-422A-BC3E-65A0D8243FF3}"/>
              </a:ext>
            </a:extLst>
          </p:cNvPr>
          <p:cNvSpPr/>
          <p:nvPr/>
        </p:nvSpPr>
        <p:spPr>
          <a:xfrm>
            <a:off x="7529974" y="3214642"/>
            <a:ext cx="1468747" cy="169919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CEFDD-CD41-489F-BBFD-064EA7353059}"/>
              </a:ext>
            </a:extLst>
          </p:cNvPr>
          <p:cNvSpPr txBox="1"/>
          <p:nvPr/>
        </p:nvSpPr>
        <p:spPr>
          <a:xfrm>
            <a:off x="7529976" y="2968421"/>
            <a:ext cx="1284326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타불라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노출지면 예시</a:t>
            </a:r>
          </a:p>
        </p:txBody>
      </p:sp>
    </p:spTree>
    <p:extLst>
      <p:ext uri="{BB962C8B-B14F-4D97-AF65-F5344CB8AC3E}">
        <p14:creationId xmlns:p14="http://schemas.microsoft.com/office/powerpoint/2010/main" val="123933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07E03-98B2-462C-B9BA-DC33728B1310}"/>
              </a:ext>
            </a:extLst>
          </p:cNvPr>
          <p:cNvSpPr txBox="1"/>
          <p:nvPr/>
        </p:nvSpPr>
        <p:spPr>
          <a:xfrm>
            <a:off x="4681117" y="609774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성과가 검증된 네이티브 지면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08824D-E2EE-45CE-9CB1-A4AD718F3D99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40D3E2-E66C-4AFC-BE34-9F53CE8031D9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DF9210-AF22-43FD-AAA2-D024D7E485AD}"/>
              </a:ext>
            </a:extLst>
          </p:cNvPr>
          <p:cNvSpPr txBox="1"/>
          <p:nvPr/>
        </p:nvSpPr>
        <p:spPr>
          <a:xfrm>
            <a:off x="5756064" y="117039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데이블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6A015-8E16-42FE-81AD-71D10D8ECE28}"/>
              </a:ext>
            </a:extLst>
          </p:cNvPr>
          <p:cNvSpPr txBox="1"/>
          <p:nvPr/>
        </p:nvSpPr>
        <p:spPr>
          <a:xfrm>
            <a:off x="1633882" y="1557983"/>
            <a:ext cx="8943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기사 또는 컨텐츠 사이에 노출되는 네이티브형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AD</a:t>
            </a:r>
          </a:p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데이블의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노출지면은 언론사 지면이 주를 이루며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연령대가 다소 높아 대학생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직장인 타겟에게 적합 할 것으로 판단되며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광고 카테고리와 광고 클릭 유저의 이용 형태를 반영하여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유사타겟을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발굴하고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이를 광고에 맞게 자동 매칭되는 시스템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관심사 타겟팅 기본 적용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E3574A-9824-4F98-9CA3-C95429C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21" y="2497059"/>
            <a:ext cx="5291558" cy="389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F63C5C-F312-42B7-847A-FB0F3CAAF263}"/>
              </a:ext>
            </a:extLst>
          </p:cNvPr>
          <p:cNvSpPr/>
          <p:nvPr/>
        </p:nvSpPr>
        <p:spPr>
          <a:xfrm>
            <a:off x="7233595" y="5192916"/>
            <a:ext cx="1316511" cy="1132514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27FF5-D5F8-4660-B4EB-824FF1340849}"/>
              </a:ext>
            </a:extLst>
          </p:cNvPr>
          <p:cNvSpPr txBox="1"/>
          <p:nvPr/>
        </p:nvSpPr>
        <p:spPr>
          <a:xfrm>
            <a:off x="7233595" y="5004265"/>
            <a:ext cx="1284326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데이블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노출지면 예시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CC0FF-C386-44E1-BFE3-EF3C97F4275F}"/>
              </a:ext>
            </a:extLst>
          </p:cNvPr>
          <p:cNvSpPr txBox="1"/>
          <p:nvPr/>
        </p:nvSpPr>
        <p:spPr>
          <a:xfrm>
            <a:off x="1633882" y="4930720"/>
            <a:ext cx="427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시원스쿨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뇌새김영어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야나두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해커스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등의 동종업종 집행 이력 확인</a:t>
            </a:r>
          </a:p>
        </p:txBody>
      </p:sp>
    </p:spTree>
    <p:extLst>
      <p:ext uri="{BB962C8B-B14F-4D97-AF65-F5344CB8AC3E}">
        <p14:creationId xmlns:p14="http://schemas.microsoft.com/office/powerpoint/2010/main" val="243942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838CE-63A2-4DA9-BE1F-79226EAEB1B5}"/>
              </a:ext>
            </a:extLst>
          </p:cNvPr>
          <p:cNvSpPr txBox="1"/>
          <p:nvPr/>
        </p:nvSpPr>
        <p:spPr>
          <a:xfrm>
            <a:off x="5602844" y="60977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Media Mix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D39327-48CC-4D8D-88F3-C1E9B59820A3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B3455C-C0ED-476F-9A06-4C4794D9E9B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DDA35F-BBB5-4504-A017-4A9FB62F1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590251"/>
              </p:ext>
            </p:extLst>
          </p:nvPr>
        </p:nvGraphicFramePr>
        <p:xfrm>
          <a:off x="413616" y="1661010"/>
          <a:ext cx="11383857" cy="3254920"/>
        </p:xfrm>
        <a:graphic>
          <a:graphicData uri="http://schemas.openxmlformats.org/drawingml/2006/table">
            <a:tbl>
              <a:tblPr/>
              <a:tblGrid>
                <a:gridCol w="1358469">
                  <a:extLst>
                    <a:ext uri="{9D8B030D-6E8A-4147-A177-3AD203B41FA5}">
                      <a16:colId xmlns:a16="http://schemas.microsoft.com/office/drawing/2014/main" val="500327835"/>
                    </a:ext>
                  </a:extLst>
                </a:gridCol>
                <a:gridCol w="2299770">
                  <a:extLst>
                    <a:ext uri="{9D8B030D-6E8A-4147-A177-3AD203B41FA5}">
                      <a16:colId xmlns:a16="http://schemas.microsoft.com/office/drawing/2014/main" val="3142747584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3578506198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932898946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260262425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3159008649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1827521955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2326937927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3826532418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1268600430"/>
                    </a:ext>
                  </a:extLst>
                </a:gridCol>
                <a:gridCol w="858402">
                  <a:extLst>
                    <a:ext uri="{9D8B030D-6E8A-4147-A177-3AD203B41FA5}">
                      <a16:colId xmlns:a16="http://schemas.microsoft.com/office/drawing/2014/main" val="1952771209"/>
                    </a:ext>
                  </a:extLst>
                </a:gridCol>
              </a:tblGrid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구분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노출영역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예상 노출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예상 클릭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CTR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CPC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CPM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예상 광고비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예상 </a:t>
                      </a:r>
                      <a:r>
                        <a:rPr 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CPA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예상 매출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ROAS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41446"/>
                  </a:ext>
                </a:extLst>
              </a:tr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디시인사이드 토익갤러리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PC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리스트 하단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, PC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본문 우측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, MW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본문 하단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141,844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1,667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1.18%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3,525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　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1,175,000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235%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565007"/>
                  </a:ext>
                </a:extLst>
              </a:tr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네이버 오디언스 타겟팅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PC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롤링보드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, MO M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메인 브랜딩 등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1,527,028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13,636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0.89%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1,100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9,823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15,000,000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　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29,100,000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194%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555466"/>
                  </a:ext>
                </a:extLst>
              </a:tr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네이버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M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메인 브랜딩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각 센션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2~3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영역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31,100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1.56%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322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10,000,000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　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21,000,000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210%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164591"/>
                  </a:ext>
                </a:extLst>
              </a:tr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타불라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MSN 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외 언론사 네트워크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1,237,113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12,000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0.97%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250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2,425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　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9,300,000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310%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141479"/>
                  </a:ext>
                </a:extLst>
              </a:tr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데이블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조중동 외 언론사 네트워크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1,283,422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12,000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0.94%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250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2,338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　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9,900,000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330%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073689"/>
                  </a:ext>
                </a:extLst>
              </a:tr>
              <a:tr h="4068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네이버 웹툰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제휴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)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네이버 웹툰 상단 등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642,398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15,000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2.34%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46,700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30,000,000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66,000,000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220%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60837"/>
                  </a:ext>
                </a:extLst>
              </a:tr>
              <a:tr h="4068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합계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</a:t>
                      </a:r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6,831,807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</a:t>
                      </a:r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85,403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1.25%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  </a:t>
                      </a:r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720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       </a:t>
                      </a:r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9,002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  </a:t>
                      </a:r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61,500,000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　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   </a:t>
                      </a:r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136,475,000 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222%</a:t>
                      </a:r>
                    </a:p>
                  </a:txBody>
                  <a:tcPr marL="7426" marR="7426" marT="74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0234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EC8972-C1BC-4BB5-981B-307772EA7F87}"/>
              </a:ext>
            </a:extLst>
          </p:cNvPr>
          <p:cNvSpPr txBox="1"/>
          <p:nvPr/>
        </p:nvSpPr>
        <p:spPr>
          <a:xfrm>
            <a:off x="413616" y="5090705"/>
            <a:ext cx="830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※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토익갤러리는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2019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년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월까지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미판구좌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기준 예상 시뮬레이션 작성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추가 지면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확보시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예상견적 변경 가능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※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타불라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데이블의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경우 최소 집행금액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300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만원 기준 진행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※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네이버웹툰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는 수강신청 기준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건당 약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5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만원의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CPA(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쿠키제공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로 예상 시뮬레이션 작성하였으나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실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집행시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매체측과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협의 필요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※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토익갤러리의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경우 수수료 미지급매체로 별도 마크업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(10%)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진행 필요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2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C2D921-B0C5-4A4D-8843-2F6F465DDA53}"/>
              </a:ext>
            </a:extLst>
          </p:cNvPr>
          <p:cNvSpPr txBox="1"/>
          <p:nvPr/>
        </p:nvSpPr>
        <p:spPr>
          <a:xfrm>
            <a:off x="1066663" y="2057400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Agenda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8053-330F-43B4-AAF6-46BA31280A4C}"/>
              </a:ext>
            </a:extLst>
          </p:cNvPr>
          <p:cNvSpPr txBox="1"/>
          <p:nvPr/>
        </p:nvSpPr>
        <p:spPr>
          <a:xfrm>
            <a:off x="1066663" y="2838450"/>
            <a:ext cx="3690434" cy="2253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1.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타겟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친화형 지면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2.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주목도 높은 포털 지면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3.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성과가 검증된 네이티브 지면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4. Media Mix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2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0BF093-88ED-43F4-B8CD-D3385756981C}"/>
              </a:ext>
            </a:extLst>
          </p:cNvPr>
          <p:cNvSpPr txBox="1"/>
          <p:nvPr/>
        </p:nvSpPr>
        <p:spPr>
          <a:xfrm>
            <a:off x="5337648" y="2971800"/>
            <a:ext cx="1527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E O D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53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97E54DC-B534-40E2-AE09-D327E7EC9B17}"/>
              </a:ext>
            </a:extLst>
          </p:cNvPr>
          <p:cNvSpPr>
            <a:spLocks/>
          </p:cNvSpPr>
          <p:nvPr/>
        </p:nvSpPr>
        <p:spPr>
          <a:xfrm>
            <a:off x="1958177" y="3067050"/>
            <a:ext cx="2520000" cy="2520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AD1F41-2A17-463D-A8C6-7991CDE6387A}"/>
              </a:ext>
            </a:extLst>
          </p:cNvPr>
          <p:cNvSpPr>
            <a:spLocks/>
          </p:cNvSpPr>
          <p:nvPr/>
        </p:nvSpPr>
        <p:spPr>
          <a:xfrm>
            <a:off x="4836000" y="3067050"/>
            <a:ext cx="2520000" cy="2520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8FB99F2-31DD-4434-9D75-ED1301F32042}"/>
              </a:ext>
            </a:extLst>
          </p:cNvPr>
          <p:cNvSpPr>
            <a:spLocks/>
          </p:cNvSpPr>
          <p:nvPr/>
        </p:nvSpPr>
        <p:spPr>
          <a:xfrm>
            <a:off x="7713823" y="3067050"/>
            <a:ext cx="2520000" cy="2520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3AB86-413A-4321-B0DB-394B210D9E8F}"/>
              </a:ext>
            </a:extLst>
          </p:cNvPr>
          <p:cNvSpPr txBox="1"/>
          <p:nvPr/>
        </p:nvSpPr>
        <p:spPr>
          <a:xfrm>
            <a:off x="4954408" y="809625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극성수기 신규매체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C35FA-E2CB-41FD-BCBC-DF396C7AAACD}"/>
              </a:ext>
            </a:extLst>
          </p:cNvPr>
          <p:cNvSpPr txBox="1"/>
          <p:nvPr/>
        </p:nvSpPr>
        <p:spPr>
          <a:xfrm>
            <a:off x="2408138" y="1390650"/>
            <a:ext cx="7375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이후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극성수기를 맞아 새로운 캐치프레이즈는 물론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강화 전략 진행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이와 동시에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성과를 극대화 할 수 있는 신규매체 발굴 필요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5F8EE-83EE-4BDF-AA2E-F5AAD77BE564}"/>
              </a:ext>
            </a:extLst>
          </p:cNvPr>
          <p:cNvSpPr txBox="1"/>
          <p:nvPr/>
        </p:nvSpPr>
        <p:spPr>
          <a:xfrm>
            <a:off x="2004455" y="4161859"/>
            <a:ext cx="2446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커뮤니티 등과 같이 주요 타겟이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활동하는 지면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7CD9F-4E0C-48E8-89BA-EF494A4811B0}"/>
              </a:ext>
            </a:extLst>
          </p:cNvPr>
          <p:cNvSpPr txBox="1"/>
          <p:nvPr/>
        </p:nvSpPr>
        <p:spPr>
          <a:xfrm>
            <a:off x="2373941" y="3574881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타겟친화형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지면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B598A-872F-4B71-885C-D490E08335A1}"/>
              </a:ext>
            </a:extLst>
          </p:cNvPr>
          <p:cNvSpPr txBox="1"/>
          <p:nvPr/>
        </p:nvSpPr>
        <p:spPr>
          <a:xfrm>
            <a:off x="2474129" y="4876352"/>
            <a:ext cx="1507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토익갤러리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AB4C3-8CB6-4854-A241-E199299EFD2E}"/>
              </a:ext>
            </a:extLst>
          </p:cNvPr>
          <p:cNvSpPr txBox="1"/>
          <p:nvPr/>
        </p:nvSpPr>
        <p:spPr>
          <a:xfrm>
            <a:off x="4872760" y="4161859"/>
            <a:ext cx="2446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지면 중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높거나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data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를 통한 타겟팅 가능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DF24-B4EB-4538-9D12-7A6AB1A9C0C1}"/>
              </a:ext>
            </a:extLst>
          </p:cNvPr>
          <p:cNvSpPr txBox="1"/>
          <p:nvPr/>
        </p:nvSpPr>
        <p:spPr>
          <a:xfrm>
            <a:off x="5009808" y="3574881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주목도 높은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44F3-4800-4FD9-8235-936B86D822CC}"/>
              </a:ext>
            </a:extLst>
          </p:cNvPr>
          <p:cNvSpPr txBox="1"/>
          <p:nvPr/>
        </p:nvSpPr>
        <p:spPr>
          <a:xfrm>
            <a:off x="5324797" y="4828727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브랜딩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오디언스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 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BE538-EECE-45FC-AC2C-56A346911479}"/>
              </a:ext>
            </a:extLst>
          </p:cNvPr>
          <p:cNvSpPr txBox="1"/>
          <p:nvPr/>
        </p:nvSpPr>
        <p:spPr>
          <a:xfrm>
            <a:off x="7668022" y="4161859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 광고주를 통해 성과가 검증된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 친화적인 네이티브 지면 활용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0F0A1-8F00-451B-A59B-FB827D512CF6}"/>
              </a:ext>
            </a:extLst>
          </p:cNvPr>
          <p:cNvSpPr txBox="1"/>
          <p:nvPr/>
        </p:nvSpPr>
        <p:spPr>
          <a:xfrm>
            <a:off x="8225866" y="3574881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네이티브 지면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8EC2A-E1B1-48AD-AE7C-92419EDCDD78}"/>
              </a:ext>
            </a:extLst>
          </p:cNvPr>
          <p:cNvSpPr txBox="1"/>
          <p:nvPr/>
        </p:nvSpPr>
        <p:spPr>
          <a:xfrm>
            <a:off x="8635429" y="4828727"/>
            <a:ext cx="676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타블라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데이블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등</a:t>
            </a:r>
          </a:p>
        </p:txBody>
      </p:sp>
    </p:spTree>
    <p:extLst>
      <p:ext uri="{BB962C8B-B14F-4D97-AF65-F5344CB8AC3E}">
        <p14:creationId xmlns:p14="http://schemas.microsoft.com/office/powerpoint/2010/main" val="389675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5158006" y="609774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친화형 지면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66758" y="117039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토익 갤러리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95F8B-075F-40FF-938F-1F190E96E97B}"/>
              </a:ext>
            </a:extLst>
          </p:cNvPr>
          <p:cNvSpPr txBox="1"/>
          <p:nvPr/>
        </p:nvSpPr>
        <p:spPr>
          <a:xfrm>
            <a:off x="3097353" y="1557983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극성수기의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주요타겟인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대를 포함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 관심유저의 정보공유 및 활동이 활발한 커뮤니티 활용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경쟁사의 장기 집행으로 성과 검증 완료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A8BF1F-D529-4EE1-BE36-D4D8E47B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15" y="2945145"/>
            <a:ext cx="4516753" cy="299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2F6869-D672-4A49-A43A-5084716C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88" y="2805935"/>
            <a:ext cx="1722020" cy="3633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03B868-5D74-44CF-A84E-F82827C3EDD9}"/>
              </a:ext>
            </a:extLst>
          </p:cNvPr>
          <p:cNvSpPr txBox="1"/>
          <p:nvPr/>
        </p:nvSpPr>
        <p:spPr>
          <a:xfrm>
            <a:off x="3378356" y="2461664"/>
            <a:ext cx="114646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[PC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지면 노출사례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  <a:endParaRPr lang="ko-KR" altLang="en-US" sz="1000" b="0" spc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7185C-A7DD-46CA-9419-AB3898ED7277}"/>
              </a:ext>
            </a:extLst>
          </p:cNvPr>
          <p:cNvSpPr txBox="1"/>
          <p:nvPr/>
        </p:nvSpPr>
        <p:spPr>
          <a:xfrm>
            <a:off x="7974250" y="2461664"/>
            <a:ext cx="1160895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[MO 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지면 노출사례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  <a:endParaRPr lang="ko-KR" altLang="en-US" sz="1000" b="0" spc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5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5158005" y="609774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친화형 지면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66758" y="117039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토익 갤러리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4D431A6-C0C3-43D5-AEDA-91D3062149F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42" y="2712080"/>
            <a:ext cx="4680000" cy="28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EEF823-D6AF-4D56-867D-EB473F3E7005}"/>
              </a:ext>
            </a:extLst>
          </p:cNvPr>
          <p:cNvSpPr txBox="1"/>
          <p:nvPr/>
        </p:nvSpPr>
        <p:spPr>
          <a:xfrm>
            <a:off x="3602299" y="1557983"/>
            <a:ext cx="500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 카테고리 기준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어학연수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영어회화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유학시험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영어’ 갤러리 노출 적용</a:t>
            </a: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평균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PV PC 21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리스트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본문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 / MO 61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리스트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본문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39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F99F8B0-484B-4A11-88A0-BBE94318375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76" y="2712079"/>
            <a:ext cx="46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5158005" y="609774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친화형 지면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66758" y="117039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토익 갤러리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5223AD-C185-4242-8C12-AA5BBB639D5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50" y="2720146"/>
            <a:ext cx="468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1970AC-5348-47C0-985D-50CED013040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50" y="2720146"/>
            <a:ext cx="46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5158005" y="609774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친화형 지면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66758" y="117039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토익 갤러리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CC1C1E-DCB7-4FF6-8156-2CFB6320DA5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7" y="2721759"/>
            <a:ext cx="468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A08EB-E8C8-4354-A537-C6FAAA6E987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3" y="2721759"/>
            <a:ext cx="46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5158005" y="609774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타겟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친화형 지면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66758" y="117039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토익 갤러리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350578-247C-4DE3-9D86-F932184A4E5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8" y="2717971"/>
            <a:ext cx="4680000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21F56C-9C6A-4EAA-B647-5D0AF51A0189}"/>
              </a:ext>
            </a:extLst>
          </p:cNvPr>
          <p:cNvSpPr txBox="1"/>
          <p:nvPr/>
        </p:nvSpPr>
        <p:spPr>
          <a:xfrm>
            <a:off x="6485204" y="3518071"/>
            <a:ext cx="5152373" cy="1891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▶ 디시인사이드 토익 갤러리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집행시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참고사항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① 교육광고의 경우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단위로 계약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② 구매불가 구좌는 모두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6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개월 단위 계약완료 지면으로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2019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년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월까지 계약 완료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      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기존 광고주 미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연장시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입점 가능하도록 매체 협의 완료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③ 수수료 미지급 매체로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실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집행시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마크업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(10% )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필요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④ 소재는 주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회 교체 가능하며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 지면 당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3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 이내 소재 등록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6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4818973" y="609774"/>
            <a:ext cx="257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주목도가 높은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포털지면</a:t>
            </a:r>
            <a:endParaRPr lang="ko-KR" altLang="en-US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5149316" y="1170390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오디언스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</a:t>
            </a:r>
          </a:p>
        </p:txBody>
      </p:sp>
      <p:sp>
        <p:nvSpPr>
          <p:cNvPr id="6" name="텍스트 개체 틀 21">
            <a:extLst>
              <a:ext uri="{FF2B5EF4-FFF2-40B4-BE49-F238E27FC236}">
                <a16:creationId xmlns:a16="http://schemas.microsoft.com/office/drawing/2014/main" id="{CCA20731-9C85-4C42-89F8-A0F569AAC49D}"/>
              </a:ext>
            </a:extLst>
          </p:cNvPr>
          <p:cNvSpPr txBox="1">
            <a:spLocks/>
          </p:cNvSpPr>
          <p:nvPr/>
        </p:nvSpPr>
        <p:spPr>
          <a:xfrm>
            <a:off x="3099889" y="3205453"/>
            <a:ext cx="2730492" cy="461665"/>
          </a:xfrm>
          <a:prstGeom prst="roundRect">
            <a:avLst/>
          </a:prstGeom>
          <a:solidFill>
            <a:srgbClr val="59595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prstClr val="white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활동 이력 기반</a:t>
            </a:r>
            <a:endParaRPr lang="en-US" altLang="ko-KR" sz="1200" dirty="0"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7" name="텍스트 개체 틀 21">
            <a:extLst>
              <a:ext uri="{FF2B5EF4-FFF2-40B4-BE49-F238E27FC236}">
                <a16:creationId xmlns:a16="http://schemas.microsoft.com/office/drawing/2014/main" id="{1117DBEC-135E-4200-9EAC-9229FB54F5F0}"/>
              </a:ext>
            </a:extLst>
          </p:cNvPr>
          <p:cNvSpPr txBox="1">
            <a:spLocks/>
          </p:cNvSpPr>
          <p:nvPr/>
        </p:nvSpPr>
        <p:spPr>
          <a:xfrm>
            <a:off x="3099889" y="3743771"/>
            <a:ext cx="2730492" cy="46166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none" lIns="91440" tIns="72000" rIns="91440" bIns="45720" rtlCol="0" anchor="ctr">
            <a:no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800" kern="1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ko-KR" altLang="en-US" sz="1200" spc="-70" dirty="0" err="1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네이버</a:t>
            </a:r>
            <a:r>
              <a:rPr lang="ko-KR" altLang="en-US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검색</a:t>
            </a:r>
            <a:endParaRPr lang="en-US" altLang="ko-KR" sz="1200" spc="-70" dirty="0">
              <a:ln>
                <a:solidFill>
                  <a:prstClr val="black">
                    <a:lumMod val="85000"/>
                    <a:lumOff val="15000"/>
                    <a:alpha val="2000"/>
                  </a:prst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0CA03070-4A03-4F41-8006-55E8949D4DA7}"/>
              </a:ext>
            </a:extLst>
          </p:cNvPr>
          <p:cNvSpPr txBox="1">
            <a:spLocks/>
          </p:cNvSpPr>
          <p:nvPr/>
        </p:nvSpPr>
        <p:spPr>
          <a:xfrm>
            <a:off x="3099889" y="4284176"/>
            <a:ext cx="2730492" cy="46166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none" lIns="91440" tIns="72000" rIns="91440" bIns="45720" rtlCol="0" anchor="ctr">
            <a:no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800" kern="1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ko-KR" altLang="en-US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지식</a:t>
            </a:r>
            <a:r>
              <a:rPr lang="en-US" altLang="ko-KR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in, </a:t>
            </a:r>
            <a:r>
              <a:rPr lang="ko-KR" altLang="en-US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카페</a:t>
            </a:r>
            <a:r>
              <a:rPr lang="en-US" altLang="ko-KR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블로그</a:t>
            </a:r>
            <a:endParaRPr lang="en-US" altLang="ko-KR" sz="1200" spc="-70" dirty="0">
              <a:ln>
                <a:solidFill>
                  <a:prstClr val="black">
                    <a:lumMod val="85000"/>
                    <a:lumOff val="15000"/>
                    <a:alpha val="2000"/>
                  </a:prst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9" name="텍스트 개체 틀 21">
            <a:extLst>
              <a:ext uri="{FF2B5EF4-FFF2-40B4-BE49-F238E27FC236}">
                <a16:creationId xmlns:a16="http://schemas.microsoft.com/office/drawing/2014/main" id="{DF16B5CE-E32F-4C5F-9611-03933FA6A944}"/>
              </a:ext>
            </a:extLst>
          </p:cNvPr>
          <p:cNvSpPr txBox="1">
            <a:spLocks/>
          </p:cNvSpPr>
          <p:nvPr/>
        </p:nvSpPr>
        <p:spPr>
          <a:xfrm>
            <a:off x="3099889" y="4824581"/>
            <a:ext cx="2730492" cy="46166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none" lIns="91440" tIns="72000" rIns="91440" bIns="45720" rtlCol="0" anchor="ctr">
            <a:no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800" kern="1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ko-KR" altLang="en-US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판</a:t>
            </a:r>
            <a:r>
              <a:rPr lang="en-US" altLang="ko-KR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Job&amp;, </a:t>
            </a:r>
            <a:r>
              <a:rPr lang="ko-KR" altLang="en-US" sz="12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비즈니스 등</a:t>
            </a:r>
            <a:endParaRPr lang="en-US" altLang="ko-KR" sz="1200" spc="-70" dirty="0">
              <a:ln>
                <a:solidFill>
                  <a:prstClr val="black">
                    <a:lumMod val="85000"/>
                    <a:lumOff val="15000"/>
                    <a:alpha val="2000"/>
                  </a:prst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B1F7DD-C305-4105-8155-88BDB5FD6633}"/>
              </a:ext>
            </a:extLst>
          </p:cNvPr>
          <p:cNvSpPr/>
          <p:nvPr/>
        </p:nvSpPr>
        <p:spPr>
          <a:xfrm>
            <a:off x="5936063" y="4284175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spc="-3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&gt;&gt;</a:t>
            </a:r>
          </a:p>
        </p:txBody>
      </p:sp>
      <p:sp>
        <p:nvSpPr>
          <p:cNvPr id="11" name="텍스트 개체 틀 21">
            <a:extLst>
              <a:ext uri="{FF2B5EF4-FFF2-40B4-BE49-F238E27FC236}">
                <a16:creationId xmlns:a16="http://schemas.microsoft.com/office/drawing/2014/main" id="{4BEE1868-65EA-4EED-9EA9-65701DF08D01}"/>
              </a:ext>
            </a:extLst>
          </p:cNvPr>
          <p:cNvSpPr txBox="1">
            <a:spLocks/>
          </p:cNvSpPr>
          <p:nvPr/>
        </p:nvSpPr>
        <p:spPr>
          <a:xfrm>
            <a:off x="6434068" y="3205453"/>
            <a:ext cx="2466958" cy="457321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none" lIns="91440" tIns="72000" rIns="91440" bIns="45720" rtlCol="0" anchor="ctr">
            <a:noAutofit/>
          </a:bodyPr>
          <a:lstStyle>
            <a:defPPr>
              <a:defRPr lang="ko-KR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400" spc="-7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ko-KR" altLang="en-US" sz="1200" dirty="0" err="1"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타겟팅</a:t>
            </a:r>
            <a:r>
              <a:rPr lang="ko-KR" altLang="en-US" sz="1200" dirty="0"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분류</a:t>
            </a:r>
            <a:endParaRPr lang="en-US" altLang="ko-KR" sz="1200" dirty="0"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71D929C2-373C-4E9C-87BE-9DEC0EFC354E}"/>
              </a:ext>
            </a:extLst>
          </p:cNvPr>
          <p:cNvSpPr txBox="1">
            <a:spLocks/>
          </p:cNvSpPr>
          <p:nvPr/>
        </p:nvSpPr>
        <p:spPr>
          <a:xfrm>
            <a:off x="6418771" y="4003536"/>
            <a:ext cx="2482255" cy="100207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none" lIns="91440" tIns="72000" rIns="91440" bIns="45720" rtlCol="0" anchor="ctr">
            <a:no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1800" kern="1200">
                <a:ln>
                  <a:solidFill>
                    <a:schemeClr val="tx1">
                      <a:lumMod val="85000"/>
                      <a:lumOff val="15000"/>
                      <a:alpha val="2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ko-KR" sz="16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600" spc="-70" dirty="0" err="1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파고다인강</a:t>
            </a:r>
            <a:r>
              <a:rPr lang="en-US" altLang="ko-KR" sz="16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6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타겟 </a:t>
            </a:r>
            <a:endParaRPr lang="en-US" altLang="ko-KR" sz="1600" spc="-70" dirty="0">
              <a:ln>
                <a:solidFill>
                  <a:prstClr val="black">
                    <a:lumMod val="85000"/>
                    <a:lumOff val="15000"/>
                    <a:alpha val="2000"/>
                  </a:prst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ko-KR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(</a:t>
            </a:r>
            <a:r>
              <a:rPr lang="ko-KR" altLang="en-US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토익</a:t>
            </a:r>
            <a:r>
              <a:rPr lang="en-US" altLang="ko-KR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영어회화</a:t>
            </a:r>
            <a:r>
              <a:rPr lang="en-US" altLang="ko-KR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등 관심 유저 별도 분류</a:t>
            </a:r>
            <a:r>
              <a:rPr lang="en-US" altLang="ko-KR" sz="1100" spc="-7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52F-94C9-406F-8453-3A987D64D33B}"/>
              </a:ext>
            </a:extLst>
          </p:cNvPr>
          <p:cNvSpPr txBox="1"/>
          <p:nvPr/>
        </p:nvSpPr>
        <p:spPr>
          <a:xfrm>
            <a:off x="2937063" y="1557983"/>
            <a:ext cx="63369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포털미디어에서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활동하는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Core Target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의 유입확대를 통해 전환성과 극대화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이용 및 활동이력 기반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모수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분류로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 인강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모수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생성 및  정교한 타겟팅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PC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롤링보드 및 모바일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M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메인 브랜딩 등의 주요지면의 광고 진행으로 유의미한 노출 및 유입 확보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0E812-D18E-4728-B9E2-8909661751DA}"/>
              </a:ext>
            </a:extLst>
          </p:cNvPr>
          <p:cNvSpPr txBox="1"/>
          <p:nvPr/>
        </p:nvSpPr>
        <p:spPr>
          <a:xfrm>
            <a:off x="4472717" y="2715845"/>
            <a:ext cx="326563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 </a:t>
            </a:r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오디언스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 </a:t>
            </a:r>
            <a:r>
              <a:rPr lang="en-US" altLang="ko-KR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(Audience Targeting) </a:t>
            </a:r>
            <a:r>
              <a:rPr lang="ko-KR" altLang="en-US" sz="1000" b="0" spc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모수</a:t>
            </a:r>
            <a:r>
              <a:rPr lang="ko-KR" altLang="en-US" sz="1000" b="0" spc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생성 방식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D91E3-AA5D-4712-B457-1A114CB3939A}"/>
              </a:ext>
            </a:extLst>
          </p:cNvPr>
          <p:cNvSpPr txBox="1"/>
          <p:nvPr/>
        </p:nvSpPr>
        <p:spPr>
          <a:xfrm>
            <a:off x="3033066" y="5790950"/>
            <a:ext cx="37609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※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구매금액만큼 </a:t>
            </a:r>
            <a:r>
              <a:rPr lang="ko-KR" altLang="en-US" sz="11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노출량을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확보하는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CPM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방식으로 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2019. 11. 3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이후 상품 개편 예정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 ※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상품 개편 이후</a:t>
            </a:r>
            <a:r>
              <a:rPr lang="en-US" altLang="ko-KR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40g" panose="02020603020101020101" pitchFamily="18" charset="-127"/>
                <a:ea typeface="HG꼬딕씨 40g" panose="02020603020101020101" pitchFamily="18" charset="-127"/>
              </a:rPr>
              <a:t>노출지면 변경 가능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5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1175</Words>
  <Application>Microsoft Office PowerPoint</Application>
  <PresentationFormat>와이드스크린</PresentationFormat>
  <Paragraphs>218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HG꼬딕씨 40g</vt:lpstr>
      <vt:lpstr>HG꼬딕씨 60g</vt:lpstr>
      <vt:lpstr>HG꼬딕씨 80g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박철원</dc:creator>
  <cp:lastModifiedBy>박철원</cp:lastModifiedBy>
  <cp:revision>37</cp:revision>
  <dcterms:created xsi:type="dcterms:W3CDTF">2019-10-16T13:25:44Z</dcterms:created>
  <dcterms:modified xsi:type="dcterms:W3CDTF">2019-10-17T14:42:07Z</dcterms:modified>
</cp:coreProperties>
</file>